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6"/>
  </p:notesMasterIdLst>
  <p:handoutMasterIdLst>
    <p:handoutMasterId r:id="rId17"/>
  </p:handoutMasterIdLst>
  <p:sldIdLst>
    <p:sldId id="272" r:id="rId2"/>
    <p:sldId id="258" r:id="rId3"/>
    <p:sldId id="283" r:id="rId4"/>
    <p:sldId id="279" r:id="rId5"/>
    <p:sldId id="284" r:id="rId6"/>
    <p:sldId id="289" r:id="rId7"/>
    <p:sldId id="285" r:id="rId8"/>
    <p:sldId id="287" r:id="rId9"/>
    <p:sldId id="288" r:id="rId10"/>
    <p:sldId id="290" r:id="rId11"/>
    <p:sldId id="291" r:id="rId12"/>
    <p:sldId id="292" r:id="rId13"/>
    <p:sldId id="293" r:id="rId14"/>
    <p:sldId id="282" r:id="rId1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BFD9"/>
    <a:srgbClr val="003E66"/>
    <a:srgbClr val="456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2980" autoAdjust="0"/>
  </p:normalViewPr>
  <p:slideViewPr>
    <p:cSldViewPr showGuides="1">
      <p:cViewPr>
        <p:scale>
          <a:sx n="75" d="100"/>
          <a:sy n="75" d="100"/>
        </p:scale>
        <p:origin x="1950" y="63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8.7843272785668031E-3"/>
          <c:w val="1"/>
          <c:h val="0.8335091238698164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 cmpd="sng" algn="ctr">
              <a:solidFill>
                <a:srgbClr val="6990B9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2"/>
              <c:layout>
                <c:manualLayout>
                  <c:x val="-6.0655482218372886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3678558947092811E-2"/>
                  <c:y val="-2.405754109198505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0021769359715638E-2"/>
                  <c:y val="-1.20287705459925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4.0021769359715638E-2"/>
                  <c:y val="9.623016436793932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4342417092077832E-2"/>
                  <c:y val="-4.811508218397098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B0601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555</c:v>
                </c:pt>
                <c:pt idx="1">
                  <c:v>767</c:v>
                </c:pt>
                <c:pt idx="2">
                  <c:v>1317</c:v>
                </c:pt>
                <c:pt idx="3">
                  <c:v>1355</c:v>
                </c:pt>
                <c:pt idx="4">
                  <c:v>450</c:v>
                </c:pt>
                <c:pt idx="5">
                  <c:v>86</c:v>
                </c:pt>
                <c:pt idx="6">
                  <c:v>107</c:v>
                </c:pt>
                <c:pt idx="7">
                  <c:v>322</c:v>
                </c:pt>
                <c:pt idx="8">
                  <c:v>110</c:v>
                </c:pt>
                <c:pt idx="9">
                  <c:v>409</c:v>
                </c:pt>
                <c:pt idx="10">
                  <c:v>741</c:v>
                </c:pt>
              </c:numCache>
            </c:numRef>
          </c:val>
          <c:smooth val="1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82667632"/>
        <c:axId val="482672336"/>
      </c:lineChart>
      <c:catAx>
        <c:axId val="48266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672336"/>
        <c:crosses val="autoZero"/>
        <c:auto val="1"/>
        <c:lblAlgn val="ctr"/>
        <c:lblOffset val="100"/>
        <c:noMultiLvlLbl val="0"/>
      </c:catAx>
      <c:valAx>
        <c:axId val="482672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266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59F36-0042-4D49-BE53-FDE916D8C59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344AF-36A7-4EA4-A546-F7223AD44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19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F5824A1-CD3C-4389-9516-1ED6D38B7CCA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5D6EC69-2534-48C8-9118-26DC852622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1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EC69-2534-48C8-9118-26DC852622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3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EC69-2534-48C8-9118-26DC852622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7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EC69-2534-48C8-9118-26DC852622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14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EC69-2534-48C8-9118-26DC852622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89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EC69-2534-48C8-9118-26DC852622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3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12192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12192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-1" y="5479150"/>
            <a:ext cx="12192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9" y="2819404"/>
            <a:ext cx="115824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4800600"/>
            <a:ext cx="10668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356357"/>
            <a:ext cx="38608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8112" y="3606231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1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5184" y="3606231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1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1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7264400" y="2070103"/>
            <a:ext cx="6858000" cy="271780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 rot="5400000">
            <a:off x="7367271" y="2284733"/>
            <a:ext cx="6858000" cy="2288540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3600" y="274645"/>
            <a:ext cx="19304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274645"/>
            <a:ext cx="8470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8000" y="6356357"/>
            <a:ext cx="1016000" cy="365125"/>
          </a:xfrm>
        </p:spPr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5400000">
            <a:off x="6051635" y="3329432"/>
            <a:ext cx="6858000" cy="199136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880"/>
            <a:ext cx="11582400" cy="1111664"/>
          </a:xfrm>
        </p:spPr>
        <p:txBody>
          <a:bodyPr>
            <a:normAutofit/>
          </a:bodyPr>
          <a:lstStyle>
            <a:lvl1pPr algn="l">
              <a:defRPr sz="4500">
                <a:latin typeface="Book Antiqua" panose="0204060205030503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31" y="5638800"/>
            <a:ext cx="12626261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12192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12192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-1" y="5479150"/>
            <a:ext cx="12192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2819400"/>
            <a:ext cx="115824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9" y="4800600"/>
            <a:ext cx="10668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21600" y="6356357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79136" y="4389127"/>
            <a:ext cx="1621536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25184" y="4261111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1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8112" y="4261111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1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1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31" y="4953000"/>
            <a:ext cx="12626261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75184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719072"/>
            <a:ext cx="10997184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229600" y="161544"/>
            <a:ext cx="39624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1200" y="274320"/>
            <a:ext cx="36576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2508" y="1717040"/>
            <a:ext cx="10999893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229600" y="161544"/>
            <a:ext cx="39624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75184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1200" y="228600"/>
            <a:ext cx="37592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93024" y="134112"/>
            <a:ext cx="1016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12192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12192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2880"/>
            <a:ext cx="109728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8134053-C281-4781-B24F-6EA3AF661D10}" type="datetimeFigureOut">
              <a:rPr lang="en-US" smtClean="0"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44BBD2-5525-4E9F-8432-42FF7DE799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12192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377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 bwMode="auto">
          <a:xfrm>
            <a:off x="514350" y="2057400"/>
            <a:ext cx="10763250" cy="19732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2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ajan Pro" panose="02020502050506020301" pitchFamily="18" charset="0"/>
                <a:ea typeface="+mj-ea"/>
                <a:cs typeface="+mj-cs"/>
              </a:rPr>
              <a:t>Southwest Riverside County Association of REALTORS</a:t>
            </a:r>
            <a:endParaRPr lang="en-US" sz="42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00528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>
                <a:ln w="10160">
                  <a:noFill/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/>
            </a:r>
            <a:br>
              <a:rPr lang="en-US" sz="3200" dirty="0">
                <a:ln w="10160">
                  <a:noFill/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</a:br>
            <a:r>
              <a:rPr lang="en-US" sz="3200" dirty="0">
                <a:ln w="10160">
                  <a:noFill/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>Grant Yates, City Manager  </a:t>
            </a:r>
            <a:endParaRPr lang="en-US" sz="3200" dirty="0">
              <a:ln w="10160">
                <a:noFill/>
                <a:prstDash val="solid"/>
              </a:ln>
              <a:solidFill>
                <a:srgbClr val="00528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anose="020B0503030403020204" pitchFamily="34" charset="0"/>
              <a:ea typeface="+mj-ea"/>
              <a:cs typeface="+mj-cs"/>
            </a:endParaRPr>
          </a:p>
        </p:txBody>
      </p:sp>
      <p:sp>
        <p:nvSpPr>
          <p:cNvPr id="6" name="Subtitle 2"/>
          <p:cNvSpPr>
            <a:spLocks noGrp="1"/>
          </p:cNvSpPr>
          <p:nvPr/>
        </p:nvSpPr>
        <p:spPr bwMode="auto">
          <a:xfrm>
            <a:off x="536928" y="4267200"/>
            <a:ext cx="64389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3200" dirty="0">
                <a:solidFill>
                  <a:srgbClr val="B06010"/>
                </a:solidFill>
                <a:latin typeface="Myriad Pro" panose="020B0503030403020204" pitchFamily="34" charset="0"/>
                <a:ea typeface="ＭＳ Ｐゴシック" panose="020B0600070205080204" pitchFamily="34" charset="-128"/>
              </a:rPr>
              <a:t>June 19, 2014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b="24567"/>
          <a:stretch/>
        </p:blipFill>
        <p:spPr>
          <a:xfrm>
            <a:off x="457200" y="228600"/>
            <a:ext cx="32004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"/>
            <a:ext cx="12268200" cy="1111664"/>
          </a:xfrm>
        </p:spPr>
        <p:txBody>
          <a:bodyPr>
            <a:noAutofit/>
          </a:bodyPr>
          <a:lstStyle/>
          <a:p>
            <a:r>
              <a:rPr lang="en-US" b="1" dirty="0"/>
              <a:t>I-15/Railroad Canyon Road </a:t>
            </a:r>
            <a:r>
              <a:rPr lang="en-US" b="1" dirty="0" smtClean="0"/>
              <a:t>Deceleration Lane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881" y="1912543"/>
            <a:ext cx="4882879" cy="452596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Additional </a:t>
            </a:r>
            <a:r>
              <a:rPr lang="en-US" sz="2600" dirty="0">
                <a:latin typeface="Cambria" panose="02040503050406030204" pitchFamily="18" charset="0"/>
              </a:rPr>
              <a:t>lane </a:t>
            </a:r>
            <a:r>
              <a:rPr lang="en-US" sz="2600" dirty="0" smtClean="0">
                <a:latin typeface="Cambria" panose="02040503050406030204" pitchFamily="18" charset="0"/>
              </a:rPr>
              <a:t>on southbound off-ramp.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Supports </a:t>
            </a:r>
            <a:r>
              <a:rPr lang="en-US" sz="2600" dirty="0">
                <a:latin typeface="Cambria" panose="02040503050406030204" pitchFamily="18" charset="0"/>
              </a:rPr>
              <a:t>local and regional transportation needs by: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mbria" panose="02040503050406030204" pitchFamily="18" charset="0"/>
              </a:rPr>
              <a:t>Reducing traffic congestion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mbria" panose="02040503050406030204" pitchFamily="18" charset="0"/>
              </a:rPr>
              <a:t>Improving motorist </a:t>
            </a:r>
            <a:r>
              <a:rPr lang="en-US" dirty="0" smtClean="0">
                <a:latin typeface="Cambria" panose="02040503050406030204" pitchFamily="18" charset="0"/>
              </a:rPr>
              <a:t>safety</a:t>
            </a:r>
            <a:endParaRPr lang="en-US" sz="2600" dirty="0" smtClean="0">
              <a:latin typeface="Cambria" panose="020405030504060302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Cooperative </a:t>
            </a:r>
            <a:r>
              <a:rPr lang="en-US" sz="2600" dirty="0">
                <a:latin typeface="Cambria" panose="02040503050406030204" pitchFamily="18" charset="0"/>
              </a:rPr>
              <a:t>agreement with </a:t>
            </a:r>
            <a:r>
              <a:rPr lang="en-US" sz="2600" dirty="0" smtClean="0">
                <a:latin typeface="Cambria" panose="02040503050406030204" pitchFamily="18" charset="0"/>
              </a:rPr>
              <a:t>Caltrans.</a:t>
            </a:r>
            <a:endParaRPr lang="en-US" sz="26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26" b="9031"/>
          <a:stretch/>
        </p:blipFill>
        <p:spPr>
          <a:xfrm>
            <a:off x="5715001" y="1912543"/>
            <a:ext cx="6019800" cy="390128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24600" y="2681885"/>
            <a:ext cx="2437926" cy="36611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I-15 S/B Exit Ramp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19709919">
            <a:off x="7150935" y="3298431"/>
            <a:ext cx="1387277" cy="152006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69475" y="5867400"/>
            <a:ext cx="611612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BUDGET: $800,000</a:t>
            </a:r>
            <a:endParaRPr lang="en-US" sz="3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I-15/SR-74 (Central Ave.) Interchange</a:t>
            </a:r>
            <a:endParaRPr lang="en-US" sz="4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523" t="6950" r="313" b="17553"/>
          <a:stretch/>
        </p:blipFill>
        <p:spPr>
          <a:xfrm>
            <a:off x="1600200" y="1600200"/>
            <a:ext cx="9144000" cy="5166315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8" name="Oval 7"/>
          <p:cNvSpPr/>
          <p:nvPr/>
        </p:nvSpPr>
        <p:spPr>
          <a:xfrm rot="19709919">
            <a:off x="3465317" y="1733404"/>
            <a:ext cx="553742" cy="52263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8839151">
            <a:off x="4240849" y="2225491"/>
            <a:ext cx="477379" cy="4365666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8738104">
            <a:off x="5161401" y="4424200"/>
            <a:ext cx="4455791" cy="48417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9709919">
            <a:off x="6501746" y="3750097"/>
            <a:ext cx="1815965" cy="177355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208784"/>
            <a:ext cx="9372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BUDGET: $1,083,000</a:t>
            </a:r>
            <a:endParaRPr lang="en-US" sz="3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880"/>
            <a:ext cx="11963400" cy="1111664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Main Street Interchange </a:t>
            </a:r>
            <a:endParaRPr lang="en-US" sz="4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66462" y="5562600"/>
            <a:ext cx="47113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BUDGET: $400,000</a:t>
            </a:r>
            <a:endParaRPr lang="en-US" sz="3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34" y="1606304"/>
            <a:ext cx="5075966" cy="393680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14" name="Oval 13"/>
          <p:cNvSpPr/>
          <p:nvPr/>
        </p:nvSpPr>
        <p:spPr>
          <a:xfrm rot="19709919">
            <a:off x="8212400" y="3012742"/>
            <a:ext cx="630369" cy="64528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210800" y="4655403"/>
            <a:ext cx="1534690" cy="83099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I-15/Railroad Canyon Interchange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55592" y="1676400"/>
            <a:ext cx="1474008" cy="83099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I-15/Central Ave Interchange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206" y="4325966"/>
            <a:ext cx="2323056" cy="2351129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18" name="Straight Arrow Connector 17"/>
          <p:cNvCxnSpPr>
            <a:stCxn id="14" idx="2"/>
          </p:cNvCxnSpPr>
          <p:nvPr/>
        </p:nvCxnSpPr>
        <p:spPr>
          <a:xfrm flipH="1">
            <a:off x="7614230" y="3500074"/>
            <a:ext cx="644619" cy="107187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71881" y="1783601"/>
            <a:ext cx="5657095" cy="4007599"/>
          </a:xfrm>
        </p:spPr>
        <p:txBody>
          <a:bodyPr>
            <a:normAutofit lnSpcReduction="10000"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Project Study Report Preparation (PSR)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Analyze for projected traffic flow at build-out.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Will recommend up to three design configurations. </a:t>
            </a:r>
          </a:p>
          <a:p>
            <a:pPr lvl="1"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First step toward Design &amp; Environmental approval. </a:t>
            </a:r>
          </a:p>
        </p:txBody>
      </p:sp>
    </p:spTree>
    <p:extLst>
      <p:ext uri="{BB962C8B-B14F-4D97-AF65-F5344CB8AC3E}">
        <p14:creationId xmlns:p14="http://schemas.microsoft.com/office/powerpoint/2010/main" val="8626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8991"/>
          <a:stretch/>
        </p:blipFill>
        <p:spPr>
          <a:xfrm>
            <a:off x="381000" y="1683446"/>
            <a:ext cx="9144000" cy="4717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Historic Main Street 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000135"/>
            <a:ext cx="2224107" cy="18169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4"/>
          <a:stretch/>
        </p:blipFill>
        <p:spPr>
          <a:xfrm>
            <a:off x="5945207" y="4114800"/>
            <a:ext cx="6108700" cy="340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9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/>
        </p:nvSpPr>
        <p:spPr bwMode="auto">
          <a:xfrm>
            <a:off x="0" y="1600200"/>
            <a:ext cx="12169422" cy="4191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ajan Pro" panose="02020502050506020301" pitchFamily="18" charset="0"/>
                <a:ea typeface="+mj-ea"/>
                <a:cs typeface="+mj-cs"/>
              </a:rPr>
              <a:t>Connect with </a:t>
            </a:r>
            <a:r>
              <a:rPr lang="en-US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ajan Pro" panose="02020502050506020301" pitchFamily="18" charset="0"/>
                <a:ea typeface="+mj-ea"/>
                <a:cs typeface="+mj-cs"/>
              </a:rPr>
              <a:t>U</a:t>
            </a:r>
            <a:r>
              <a:rPr lang="en-US" sz="5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ajan Pro" panose="02020502050506020301" pitchFamily="18" charset="0"/>
                <a:ea typeface="+mj-ea"/>
                <a:cs typeface="+mj-cs"/>
              </a:rPr>
              <a:t>s!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30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00528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rajan Pro" panose="02020502050506020301" pitchFamily="18" charset="0"/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>Like Lake Elsinore City Hall on Facebook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>www.Facebook.com/CityofLakeElsinore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/>
            </a:r>
            <a:b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</a:br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528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>Follow us on Twitter: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rPr>
              <a:t>@CtyLakeElsinore  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3200" dirty="0">
              <a:ln w="10160">
                <a:solidFill>
                  <a:schemeClr val="bg1"/>
                </a:solidFill>
                <a:prstDash val="solid"/>
              </a:ln>
              <a:solidFill>
                <a:srgbClr val="00528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yriad Pro" panose="020B0503030403020204" pitchFamily="34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b="24567"/>
          <a:stretch/>
        </p:blipFill>
        <p:spPr>
          <a:xfrm>
            <a:off x="4337557" y="2825"/>
            <a:ext cx="3494315" cy="15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 dirty="0">
                <a:ea typeface="Verdana" panose="020B0604030504040204" pitchFamily="34" charset="0"/>
                <a:cs typeface="Arial" panose="020B0604020202020204" pitchFamily="34" charset="0"/>
              </a:rPr>
              <a:t>Extreme Beauty </a:t>
            </a:r>
            <a:endParaRPr lang="en-US" sz="4800" b="1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CountryClubHeights_LakeElsino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8" r="1953"/>
          <a:stretch/>
        </p:blipFill>
        <p:spPr bwMode="auto">
          <a:xfrm>
            <a:off x="5645" y="1543760"/>
            <a:ext cx="12186356" cy="782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5059" b="4134"/>
          <a:stretch/>
        </p:blipFill>
        <p:spPr>
          <a:xfrm>
            <a:off x="10371808" y="0"/>
            <a:ext cx="1210592" cy="17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800" b="1" dirty="0">
                <a:ea typeface="Verdana" panose="020B0604030504040204" pitchFamily="34" charset="0"/>
                <a:cs typeface="Arial" panose="020B0604020202020204" pitchFamily="34" charset="0"/>
              </a:rPr>
              <a:t>Extreme Beauty </a:t>
            </a:r>
            <a:endParaRPr lang="en-US" sz="4800" b="1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K:\city images on 'peanuts'_102808\Lake_Scenics\07Lake Elsinore_July\100_02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"/>
          <a:stretch/>
        </p:blipFill>
        <p:spPr bwMode="auto">
          <a:xfrm>
            <a:off x="0" y="1546579"/>
            <a:ext cx="12192000" cy="75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5059" b="4134"/>
          <a:stretch/>
        </p:blipFill>
        <p:spPr>
          <a:xfrm>
            <a:off x="10371808" y="0"/>
            <a:ext cx="1210592" cy="17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93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3736"/>
            <a:ext cx="10363200" cy="1111664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</a:rPr>
              <a:t>Fastest</a:t>
            </a:r>
            <a:r>
              <a:rPr lang="en-US" sz="4800" b="1" dirty="0" smtClean="0"/>
              <a:t> Growing City </a:t>
            </a:r>
            <a:endParaRPr lang="en-US" sz="4800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t="23333" r="30" b="658"/>
          <a:stretch/>
        </p:blipFill>
        <p:spPr>
          <a:xfrm>
            <a:off x="14111" y="1566879"/>
            <a:ext cx="12192000" cy="6950288"/>
          </a:xfrm>
          <a:solidFill>
            <a:srgbClr val="FFFFFF">
              <a:alpha val="65098"/>
            </a:srgbClr>
          </a:solidFill>
        </p:spPr>
      </p:pic>
      <p:sp>
        <p:nvSpPr>
          <p:cNvPr id="6" name="TextBox 5"/>
          <p:cNvSpPr txBox="1"/>
          <p:nvPr/>
        </p:nvSpPr>
        <p:spPr>
          <a:xfrm>
            <a:off x="8381999" y="2286000"/>
            <a:ext cx="3886201" cy="646331"/>
          </a:xfrm>
          <a:prstGeom prst="rect">
            <a:avLst/>
          </a:prstGeom>
          <a:solidFill>
            <a:schemeClr val="bg1">
              <a:alpha val="74902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rgbClr val="005288"/>
                </a:solidFill>
                <a:latin typeface="Cambria" panose="02040503050406030204" pitchFamily="18" charset="0"/>
              </a:rPr>
              <a:t>56,718 residents </a:t>
            </a:r>
            <a:endParaRPr lang="en-US" sz="3600" b="1" dirty="0">
              <a:ln>
                <a:solidFill>
                  <a:srgbClr val="B06010"/>
                </a:solidFill>
              </a:ln>
              <a:solidFill>
                <a:srgbClr val="00528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77951" y="2990396"/>
            <a:ext cx="3062796" cy="646331"/>
          </a:xfrm>
          <a:prstGeom prst="rect">
            <a:avLst/>
          </a:prstGeom>
          <a:solidFill>
            <a:schemeClr val="bg1">
              <a:alpha val="74902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rgbClr val="005288"/>
                </a:solidFill>
                <a:latin typeface="Cambria" panose="02040503050406030204" pitchFamily="18" charset="0"/>
              </a:rPr>
              <a:t>43 sq. miles </a:t>
            </a:r>
            <a:endParaRPr lang="en-US" sz="3600" b="1" dirty="0">
              <a:ln>
                <a:solidFill>
                  <a:srgbClr val="B06010"/>
                </a:solidFill>
              </a:ln>
              <a:solidFill>
                <a:srgbClr val="00528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1910" y="3699673"/>
            <a:ext cx="5508837" cy="646331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rgbClr val="005288"/>
                </a:solidFill>
                <a:latin typeface="Cambria" panose="02040503050406030204" pitchFamily="18" charset="0"/>
              </a:rPr>
              <a:t>$64,327 median income</a:t>
            </a:r>
            <a:endParaRPr lang="en-US" sz="3600" b="1" dirty="0">
              <a:ln>
                <a:solidFill>
                  <a:srgbClr val="B06010"/>
                </a:solidFill>
              </a:ln>
              <a:solidFill>
                <a:srgbClr val="00528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6110" y="4422204"/>
            <a:ext cx="6194637" cy="646331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rgbClr val="005288"/>
                </a:solidFill>
                <a:latin typeface="Cambria" panose="02040503050406030204" pitchFamily="18" charset="0"/>
              </a:rPr>
              <a:t>3.5 median household size</a:t>
            </a:r>
            <a:endParaRPr lang="en-US" sz="3600" b="1" dirty="0">
              <a:ln>
                <a:solidFill>
                  <a:srgbClr val="B06010"/>
                </a:solidFill>
              </a:ln>
              <a:solidFill>
                <a:srgbClr val="00528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2110" y="5111959"/>
            <a:ext cx="3908637" cy="646331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rgbClr val="005288"/>
                </a:solidFill>
                <a:latin typeface="Cambria" panose="02040503050406030204" pitchFamily="18" charset="0"/>
              </a:rPr>
              <a:t>30.5 median age</a:t>
            </a:r>
            <a:endParaRPr lang="en-US" sz="3600" b="1" dirty="0">
              <a:ln>
                <a:solidFill>
                  <a:srgbClr val="B06010"/>
                </a:solidFill>
              </a:ln>
              <a:solidFill>
                <a:srgbClr val="005288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1235" y="5811356"/>
            <a:ext cx="4959512" cy="646331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rgbClr val="005288"/>
                </a:solidFill>
                <a:latin typeface="Cambria" panose="02040503050406030204" pitchFamily="18" charset="0"/>
              </a:rPr>
              <a:t>Only </a:t>
            </a:r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chemeClr val="accent1"/>
                </a:solidFill>
                <a:latin typeface="Cambria" panose="02040503050406030204" pitchFamily="18" charset="0"/>
              </a:rPr>
              <a:t>30%</a:t>
            </a:r>
            <a:r>
              <a:rPr lang="en-US" sz="3600" b="1" dirty="0">
                <a:ln>
                  <a:solidFill>
                    <a:srgbClr val="B06010"/>
                  </a:solidFill>
                </a:ln>
                <a:solidFill>
                  <a:srgbClr val="005288"/>
                </a:solidFill>
                <a:latin typeface="Cambria" panose="02040503050406030204" pitchFamily="18" charset="0"/>
              </a:rPr>
              <a:t> Built Out</a:t>
            </a:r>
            <a:endParaRPr lang="en-US" sz="3600" b="1" dirty="0">
              <a:ln>
                <a:solidFill>
                  <a:srgbClr val="B06010"/>
                </a:solidFill>
              </a:ln>
              <a:solidFill>
                <a:srgbClr val="00528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5059" b="4134"/>
          <a:stretch/>
        </p:blipFill>
        <p:spPr>
          <a:xfrm>
            <a:off x="10371808" y="0"/>
            <a:ext cx="1210592" cy="17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70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New Single Family Homes </a:t>
            </a:r>
            <a:endParaRPr lang="en-US" sz="4800" b="1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680080298"/>
              </p:ext>
            </p:extLst>
          </p:nvPr>
        </p:nvGraphicFramePr>
        <p:xfrm>
          <a:off x="444014" y="1600200"/>
          <a:ext cx="11303971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V="1">
            <a:off x="9220200" y="3963762"/>
            <a:ext cx="1532608" cy="1294038"/>
          </a:xfrm>
          <a:prstGeom prst="straightConnector1">
            <a:avLst/>
          </a:prstGeom>
          <a:ln w="76200">
            <a:solidFill>
              <a:srgbClr val="B0601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5"/>
          <p:cNvSpPr txBox="1"/>
          <p:nvPr/>
        </p:nvSpPr>
        <p:spPr>
          <a:xfrm>
            <a:off x="5712750" y="1905506"/>
            <a:ext cx="6479250" cy="1585049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6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0601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700+ </a:t>
            </a:r>
            <a: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0601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/>
            </a:r>
            <a:br>
              <a:rPr lang="en-US" sz="4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0601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</a:br>
            <a:r>
              <a:rPr lang="en-US" sz="32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0601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New Homes/Year</a:t>
            </a:r>
            <a:r>
              <a:rPr lang="en-US" sz="32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Book Antiqua" panose="0204060205030503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5059" b="4134"/>
          <a:stretch/>
        </p:blipFill>
        <p:spPr>
          <a:xfrm>
            <a:off x="10371808" y="0"/>
            <a:ext cx="1210592" cy="17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9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New Development 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7"/>
            <a:ext cx="10671570" cy="6830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5059" b="4134"/>
          <a:stretch/>
        </p:blipFill>
        <p:spPr>
          <a:xfrm>
            <a:off x="10371808" y="0"/>
            <a:ext cx="1210592" cy="17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9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Commercial Development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6" t="2481" b="11479"/>
          <a:stretch/>
        </p:blipFill>
        <p:spPr>
          <a:xfrm>
            <a:off x="7040992" y="1566333"/>
            <a:ext cx="3443926" cy="5288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t="18220" r="21201" b="2255"/>
          <a:stretch/>
        </p:blipFill>
        <p:spPr>
          <a:xfrm>
            <a:off x="1600200" y="1566333"/>
            <a:ext cx="7191388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6" t="2809" b="83286"/>
          <a:stretch/>
        </p:blipFill>
        <p:spPr>
          <a:xfrm>
            <a:off x="7169166" y="1582066"/>
            <a:ext cx="3443926" cy="854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5059" b="4134"/>
          <a:stretch/>
        </p:blipFill>
        <p:spPr>
          <a:xfrm>
            <a:off x="10371808" y="0"/>
            <a:ext cx="1210592" cy="17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1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Planning for the Future 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14311"/>
            <a:ext cx="10972800" cy="4024489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3000" dirty="0">
                <a:latin typeface="Cambria" panose="02040503050406030204" pitchFamily="18" charset="0"/>
              </a:rPr>
              <a:t>East Lake Specific Plan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Cambria" panose="02040503050406030204" pitchFamily="18" charset="0"/>
              </a:rPr>
              <a:t>Drainage &amp; Facilities Master Plans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Cambria" panose="02040503050406030204" pitchFamily="18" charset="0"/>
              </a:rPr>
              <a:t>Nexus Studies 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Cambria" panose="02040503050406030204" pitchFamily="18" charset="0"/>
              </a:rPr>
              <a:t>Parks Master Plan Update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Cambria" panose="02040503050406030204" pitchFamily="18" charset="0"/>
              </a:rPr>
              <a:t>Alignment Studies</a:t>
            </a:r>
          </a:p>
          <a:p>
            <a:pPr>
              <a:spcAft>
                <a:spcPts val="1200"/>
              </a:spcAft>
            </a:pPr>
            <a:r>
              <a:rPr lang="en-US" sz="3000" dirty="0">
                <a:latin typeface="Cambria" panose="02040503050406030204" pitchFamily="18" charset="0"/>
              </a:rPr>
              <a:t>$26 Million Capital Improvement Plan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r="5059" b="4134"/>
          <a:stretch/>
        </p:blipFill>
        <p:spPr>
          <a:xfrm>
            <a:off x="10371808" y="0"/>
            <a:ext cx="1210592" cy="17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2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I-15/Railroad Canyon Ultimate Interchange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14518"/>
            <a:ext cx="4228011" cy="4724394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>
                <a:latin typeface="Cambria" panose="02040503050406030204" pitchFamily="18" charset="0"/>
              </a:rPr>
              <a:t>Plan Approval &amp; Environmental Document (PA &amp; ED) </a:t>
            </a:r>
            <a:r>
              <a:rPr lang="en-US" sz="2600" dirty="0" smtClean="0">
                <a:latin typeface="Cambria" panose="02040503050406030204" pitchFamily="18" charset="0"/>
              </a:rPr>
              <a:t>phase. </a:t>
            </a:r>
            <a:endParaRPr lang="en-US" sz="2600" dirty="0">
              <a:latin typeface="Cambria" panose="02040503050406030204" pitchFamily="18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Funded through </a:t>
            </a:r>
            <a:r>
              <a:rPr lang="en-US" sz="2600" dirty="0">
                <a:latin typeface="Cambria" panose="02040503050406030204" pitchFamily="18" charset="0"/>
              </a:rPr>
              <a:t>TUMF cooperative </a:t>
            </a:r>
            <a:r>
              <a:rPr lang="en-US" sz="2600" dirty="0" smtClean="0">
                <a:latin typeface="Cambria" panose="02040503050406030204" pitchFamily="18" charset="0"/>
              </a:rPr>
              <a:t>agreements.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600" dirty="0" smtClean="0">
                <a:latin typeface="Cambria" panose="02040503050406030204" pitchFamily="18" charset="0"/>
              </a:rPr>
              <a:t>Improved </a:t>
            </a:r>
            <a:r>
              <a:rPr lang="en-US" sz="2600" dirty="0">
                <a:latin typeface="Cambria" panose="02040503050406030204" pitchFamily="18" charset="0"/>
              </a:rPr>
              <a:t>circulation, freeway access, and </a:t>
            </a:r>
            <a:r>
              <a:rPr lang="en-US" sz="2600" dirty="0" smtClean="0">
                <a:latin typeface="Cambria" panose="02040503050406030204" pitchFamily="18" charset="0"/>
              </a:rPr>
              <a:t/>
            </a:r>
            <a:br>
              <a:rPr lang="en-US" sz="2600" dirty="0" smtClean="0">
                <a:latin typeface="Cambria" panose="02040503050406030204" pitchFamily="18" charset="0"/>
              </a:rPr>
            </a:br>
            <a:r>
              <a:rPr lang="en-US" sz="2600" dirty="0" smtClean="0">
                <a:latin typeface="Cambria" panose="02040503050406030204" pitchFamily="18" charset="0"/>
              </a:rPr>
              <a:t>eases </a:t>
            </a:r>
            <a:r>
              <a:rPr lang="en-US" sz="2600" dirty="0">
                <a:latin typeface="Cambria" panose="02040503050406030204" pitchFamily="18" charset="0"/>
              </a:rPr>
              <a:t>congestion</a:t>
            </a:r>
            <a:r>
              <a:rPr lang="en-US" sz="2600" dirty="0" smtClean="0">
                <a:latin typeface="Cambria" panose="02040503050406030204" pitchFamily="18" charset="0"/>
              </a:rPr>
              <a:t>.</a:t>
            </a:r>
            <a:endParaRPr lang="en-US" sz="2600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292" t="17638" b="-1"/>
          <a:stretch/>
        </p:blipFill>
        <p:spPr>
          <a:xfrm>
            <a:off x="4685211" y="1892904"/>
            <a:ext cx="7122550" cy="3364896"/>
          </a:xfrm>
          <a:prstGeom prst="rect">
            <a:avLst/>
          </a:prstGeom>
          <a:ln w="28575">
            <a:solidFill>
              <a:schemeClr val="tx2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956" y="4191000"/>
            <a:ext cx="3572644" cy="26054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5033417" y="6261913"/>
            <a:ext cx="1381808" cy="27699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VICINITY MAP</a:t>
            </a:r>
            <a:endParaRPr lang="en-US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1589" y="5257800"/>
            <a:ext cx="4151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BUDGET: $2,200,000</a:t>
            </a:r>
            <a:endParaRPr lang="en-US" sz="32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Custom 11">
      <a:dk1>
        <a:srgbClr val="2F2B20"/>
      </a:dk1>
      <a:lt1>
        <a:srgbClr val="FFFFFF"/>
      </a:lt1>
      <a:dk2>
        <a:srgbClr val="005288"/>
      </a:dk2>
      <a:lt2>
        <a:srgbClr val="DFDCB7"/>
      </a:lt2>
      <a:accent1>
        <a:srgbClr val="D6A374"/>
      </a:accent1>
      <a:accent2>
        <a:srgbClr val="005288"/>
      </a:accent2>
      <a:accent3>
        <a:srgbClr val="D6A374"/>
      </a:accent3>
      <a:accent4>
        <a:srgbClr val="95A39D"/>
      </a:accent4>
      <a:accent5>
        <a:srgbClr val="B06010"/>
      </a:accent5>
      <a:accent6>
        <a:srgbClr val="B1A089"/>
      </a:accent6>
      <a:hlink>
        <a:srgbClr val="D25814"/>
      </a:hlink>
      <a:folHlink>
        <a:srgbClr val="ABBFD9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TC101790490[[fn=Decatur]]</Template>
  <TotalTime>3496</TotalTime>
  <Words>228</Words>
  <Application>Microsoft Office PowerPoint</Application>
  <PresentationFormat>Widescreen</PresentationFormat>
  <Paragraphs>64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ＭＳ Ｐゴシック</vt:lpstr>
      <vt:lpstr>Arial</vt:lpstr>
      <vt:lpstr>Bodoni MT Condensed</vt:lpstr>
      <vt:lpstr>Book Antiqua</vt:lpstr>
      <vt:lpstr>Calibri</vt:lpstr>
      <vt:lpstr>Cambria</vt:lpstr>
      <vt:lpstr>Courier New</vt:lpstr>
      <vt:lpstr>Franklin Gothic Book</vt:lpstr>
      <vt:lpstr>Myriad Pro</vt:lpstr>
      <vt:lpstr>Trajan Pro</vt:lpstr>
      <vt:lpstr>Verdana</vt:lpstr>
      <vt:lpstr>Wingdings</vt:lpstr>
      <vt:lpstr>Decatur</vt:lpstr>
      <vt:lpstr>PowerPoint Presentation</vt:lpstr>
      <vt:lpstr>Extreme Beauty </vt:lpstr>
      <vt:lpstr>Extreme Beauty </vt:lpstr>
      <vt:lpstr>Fastest Growing City </vt:lpstr>
      <vt:lpstr>New Single Family Homes </vt:lpstr>
      <vt:lpstr>New Development </vt:lpstr>
      <vt:lpstr>Commercial Development</vt:lpstr>
      <vt:lpstr>Planning for the Future </vt:lpstr>
      <vt:lpstr>I-15/Railroad Canyon Ultimate Interchange</vt:lpstr>
      <vt:lpstr>I-15/Railroad Canyon Road Deceleration Lane</vt:lpstr>
      <vt:lpstr>I-15/SR-74 (Central Ave.) Interchange</vt:lpstr>
      <vt:lpstr>Main Street Interchange </vt:lpstr>
      <vt:lpstr>Historic Main Street 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Southwest Communities Financing Authority</dc:title>
  <dc:creator>Home Computer</dc:creator>
  <cp:lastModifiedBy>Nicole Dailey</cp:lastModifiedBy>
  <cp:revision>80</cp:revision>
  <cp:lastPrinted>2014-06-18T15:45:30Z</cp:lastPrinted>
  <dcterms:created xsi:type="dcterms:W3CDTF">2014-04-14T01:33:02Z</dcterms:created>
  <dcterms:modified xsi:type="dcterms:W3CDTF">2014-06-18T20:03:49Z</dcterms:modified>
</cp:coreProperties>
</file>